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6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2679" y="3587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Plant </a:t>
            </a:r>
            <a:r>
              <a:rPr lang="en-US" dirty="0" smtClean="0"/>
              <a:t>Biodiversity</a:t>
            </a:r>
            <a:br>
              <a:rPr lang="en-US" dirty="0" smtClean="0"/>
            </a:br>
            <a:r>
              <a:rPr lang="en-US" sz="2200" i="1" dirty="0"/>
              <a:t>M A Baset Mia</a:t>
            </a:r>
            <a:br>
              <a:rPr lang="en-US" sz="2200" i="1" dirty="0"/>
            </a:br>
            <a:r>
              <a:rPr lang="en-US" sz="2200" i="1" dirty="0"/>
              <a:t>Department of Crop Botany</a:t>
            </a:r>
            <a:br>
              <a:rPr lang="en-US" sz="2200" i="1" dirty="0"/>
            </a:br>
            <a:r>
              <a:rPr lang="en-US" sz="2200" i="1" dirty="0"/>
              <a:t>BSMRAU, </a:t>
            </a:r>
            <a:r>
              <a:rPr lang="en-US" sz="2200" i="1" dirty="0" err="1"/>
              <a:t>Gazipur</a:t>
            </a:r>
            <a:r>
              <a:rPr lang="en-US" sz="2200" i="1" dirty="0"/>
              <a:t/>
            </a:r>
            <a:br>
              <a:rPr lang="en-US" sz="2200" i="1" dirty="0"/>
            </a:br>
            <a:r>
              <a:rPr lang="en-US" sz="2200" i="1" dirty="0"/>
              <a:t>Bangladesh</a:t>
            </a:r>
            <a:endParaRPr lang="en-US" sz="22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8650" y="1828800"/>
            <a:ext cx="8749350" cy="1752600"/>
          </a:xfrm>
        </p:spPr>
        <p:txBody>
          <a:bodyPr/>
          <a:lstStyle/>
          <a:p>
            <a:pPr algn="just"/>
            <a:r>
              <a:rPr lang="en-US" dirty="0" smtClean="0">
                <a:solidFill>
                  <a:srgbClr val="00B050"/>
                </a:solidFill>
              </a:rPr>
              <a:t>Genetic variability of plant within a specific area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113" y="2629331"/>
            <a:ext cx="5056133" cy="369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3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lant Biodiversity&#10;• What are some&#10;examples of plants?&#10;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838200"/>
            <a:ext cx="7239000" cy="54349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209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327" y="1066800"/>
            <a:ext cx="902208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4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304800"/>
            <a:ext cx="6553201" cy="655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23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Giant Sequoia –&#10;worlds largest&#10;plant&#10;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685800"/>
            <a:ext cx="7510550" cy="563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6156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</a:t>
            </a:r>
            <a:r>
              <a:rPr lang="en-US" dirty="0" smtClean="0"/>
              <a:t>Biodiversity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1981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571500" indent="-571500">
              <a:buFont typeface="+mj-lt"/>
              <a:buAutoNum type="romanUcPeriod"/>
            </a:pPr>
            <a:r>
              <a:rPr lang="en-US" dirty="0" smtClean="0"/>
              <a:t> </a:t>
            </a:r>
            <a:r>
              <a:rPr lang="en-US" dirty="0"/>
              <a:t>Species </a:t>
            </a:r>
            <a:r>
              <a:rPr lang="en-US" dirty="0" smtClean="0"/>
              <a:t>diversity</a:t>
            </a:r>
          </a:p>
          <a:p>
            <a:pPr marL="571500" indent="-571500" fontAlgn="base">
              <a:buFont typeface="+mj-lt"/>
              <a:buAutoNum type="romanUcPeriod"/>
            </a:pPr>
            <a:r>
              <a:rPr lang="en-US" dirty="0"/>
              <a:t>Genetic diversity</a:t>
            </a:r>
          </a:p>
          <a:p>
            <a:pPr marL="571500" indent="-571500" fontAlgn="base">
              <a:buFont typeface="+mj-lt"/>
              <a:buAutoNum type="romanUcPeriod"/>
            </a:pPr>
            <a:r>
              <a:rPr lang="en-US" dirty="0" smtClean="0"/>
              <a:t> </a:t>
            </a:r>
            <a:r>
              <a:rPr lang="en-US" dirty="0"/>
              <a:t>Ecological diversity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15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744" y="4024"/>
            <a:ext cx="10364451" cy="1596177"/>
          </a:xfrm>
        </p:spPr>
        <p:txBody>
          <a:bodyPr>
            <a:normAutofit/>
          </a:bodyPr>
          <a:lstStyle/>
          <a:p>
            <a:r>
              <a:rPr lang="en-US" b="1" dirty="0"/>
              <a:t>Measuring </a:t>
            </a:r>
            <a:r>
              <a:rPr lang="en-US" dirty="0" smtClean="0"/>
              <a:t>of Biodiversity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81200" y="1600201"/>
            <a:ext cx="8229600" cy="4525963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just" fontAlgn="base"/>
            <a:r>
              <a:rPr lang="en-US" b="1" dirty="0"/>
              <a:t>Alpha diversity</a:t>
            </a:r>
            <a:r>
              <a:rPr lang="en-US" b="1" dirty="0" smtClean="0"/>
              <a:t>: </a:t>
            </a:r>
            <a:r>
              <a:rPr lang="en-US" dirty="0" smtClean="0"/>
              <a:t>This </a:t>
            </a:r>
            <a:r>
              <a:rPr lang="en-US" dirty="0"/>
              <a:t>is the diversity in species, i.e. the number of species within a community. This depends on the interaction between the biotic and abiotic factors and also takes into account immigration from other locations</a:t>
            </a:r>
            <a:r>
              <a:rPr lang="en-US" dirty="0" smtClean="0"/>
              <a:t>.</a:t>
            </a:r>
          </a:p>
          <a:p>
            <a:pPr algn="just" fontAlgn="base"/>
            <a:endParaRPr lang="en-US" dirty="0"/>
          </a:p>
          <a:p>
            <a:pPr algn="just" fontAlgn="base"/>
            <a:r>
              <a:rPr lang="en-US" b="1" dirty="0"/>
              <a:t>Beta diversity</a:t>
            </a:r>
            <a:r>
              <a:rPr lang="en-US" b="1" dirty="0" smtClean="0"/>
              <a:t>: T</a:t>
            </a:r>
            <a:r>
              <a:rPr lang="en-US" dirty="0" smtClean="0"/>
              <a:t>he </a:t>
            </a:r>
            <a:r>
              <a:rPr lang="en-US" dirty="0"/>
              <a:t>change in the composition of the species with reference to the changes in the environment</a:t>
            </a:r>
            <a:r>
              <a:rPr lang="en-US" dirty="0" smtClean="0"/>
              <a:t>.</a:t>
            </a:r>
          </a:p>
          <a:p>
            <a:pPr algn="just" fontAlgn="base"/>
            <a:endParaRPr lang="en-US" dirty="0"/>
          </a:p>
          <a:p>
            <a:pPr algn="just" fontAlgn="base"/>
            <a:r>
              <a:rPr lang="en-US" b="1" dirty="0"/>
              <a:t>Gamma diversity</a:t>
            </a:r>
            <a:r>
              <a:rPr lang="en-US" b="1" dirty="0" smtClean="0"/>
              <a:t>: </a:t>
            </a:r>
            <a:r>
              <a:rPr lang="en-US" dirty="0" smtClean="0"/>
              <a:t>This </a:t>
            </a:r>
            <a:r>
              <a:rPr lang="en-US" dirty="0"/>
              <a:t>refers to the overall diversity and is applied to larger areas in which both alpha and beta diversity are measured.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28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4024"/>
            <a:ext cx="10364451" cy="1596177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Importance / Value of Biodiversity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81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b="1" dirty="0"/>
              <a:t>Environmental </a:t>
            </a:r>
            <a:r>
              <a:rPr lang="en-US" b="1" dirty="0" smtClean="0"/>
              <a:t>Value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/>
              <a:t>Consumptive </a:t>
            </a:r>
            <a:r>
              <a:rPr lang="en-US" b="1" dirty="0" smtClean="0"/>
              <a:t>Value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/>
              <a:t>Productive Use </a:t>
            </a:r>
            <a:r>
              <a:rPr lang="en-US" b="1" dirty="0" smtClean="0"/>
              <a:t>Value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/>
              <a:t>Social </a:t>
            </a:r>
            <a:r>
              <a:rPr lang="en-US" b="1" dirty="0" smtClean="0"/>
              <a:t>Value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/>
              <a:t>Ethical and Moral </a:t>
            </a:r>
            <a:r>
              <a:rPr lang="en-US" b="1" dirty="0" smtClean="0"/>
              <a:t>Values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/>
              <a:t>Aesthetic </a:t>
            </a:r>
            <a:r>
              <a:rPr lang="en-US" b="1" dirty="0" smtClean="0"/>
              <a:t>Value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/>
              <a:t>Optional Value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0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591" y="0"/>
            <a:ext cx="10364451" cy="1596177"/>
          </a:xfrm>
        </p:spPr>
        <p:txBody>
          <a:bodyPr/>
          <a:lstStyle/>
          <a:p>
            <a:r>
              <a:rPr lang="en-US" dirty="0" smtClean="0"/>
              <a:t>Causes of Biodiversity Loss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81200" y="1448346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Increasing population</a:t>
            </a:r>
          </a:p>
          <a:p>
            <a:r>
              <a:rPr lang="en-US" dirty="0" smtClean="0"/>
              <a:t>More deforestation than plantation</a:t>
            </a:r>
          </a:p>
          <a:p>
            <a:r>
              <a:rPr lang="en-US" dirty="0" smtClean="0"/>
              <a:t>Conservation of wetlands in terrestrial system by landfills</a:t>
            </a:r>
          </a:p>
          <a:p>
            <a:r>
              <a:rPr lang="en-US" dirty="0" smtClean="0"/>
              <a:t>Pollution of water bodies</a:t>
            </a:r>
          </a:p>
          <a:p>
            <a:r>
              <a:rPr lang="en-US" dirty="0" smtClean="0"/>
              <a:t>Global climate changes including increasing </a:t>
            </a:r>
            <a:r>
              <a:rPr lang="en-US" dirty="0" err="1" smtClean="0"/>
              <a:t>troposphereic</a:t>
            </a:r>
            <a:r>
              <a:rPr lang="en-US" dirty="0" smtClean="0"/>
              <a:t> UV-B and ozone levels</a:t>
            </a:r>
          </a:p>
          <a:p>
            <a:r>
              <a:rPr lang="en-US" dirty="0" smtClean="0"/>
              <a:t>Discarding of hundreds of traditional varieties</a:t>
            </a:r>
          </a:p>
          <a:p>
            <a:r>
              <a:rPr lang="en-US" dirty="0" smtClean="0"/>
              <a:t>Narrowing spectrum selected hundreds of traditional varieties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29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81200" y="914401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Overexploitation of medicinal plants</a:t>
            </a:r>
          </a:p>
          <a:p>
            <a:r>
              <a:rPr lang="en-US" dirty="0" smtClean="0"/>
              <a:t>Destruction representative habitats</a:t>
            </a:r>
          </a:p>
          <a:p>
            <a:r>
              <a:rPr lang="en-US" dirty="0" smtClean="0"/>
              <a:t>Illegal trading of wildlife and their products</a:t>
            </a:r>
          </a:p>
          <a:p>
            <a:r>
              <a:rPr lang="en-US" dirty="0" smtClean="0"/>
              <a:t>Lack of proper environmental education</a:t>
            </a:r>
          </a:p>
          <a:p>
            <a:r>
              <a:rPr lang="en-US" dirty="0" smtClean="0"/>
              <a:t>Overexploitation of some wild plant for various economic consideration</a:t>
            </a:r>
          </a:p>
          <a:p>
            <a:r>
              <a:rPr lang="en-US" dirty="0" smtClean="0"/>
              <a:t>Very poor enforcement of </a:t>
            </a:r>
            <a:r>
              <a:rPr lang="en-US" dirty="0" smtClean="0"/>
              <a:t>legislation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08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257" y="116241"/>
            <a:ext cx="10364451" cy="1596177"/>
          </a:xfrm>
        </p:spPr>
        <p:txBody>
          <a:bodyPr/>
          <a:lstStyle/>
          <a:p>
            <a:r>
              <a:rPr lang="en-US" dirty="0" smtClean="0"/>
              <a:t>How to conserve biodiversity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81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In situ protection</a:t>
            </a:r>
          </a:p>
          <a:p>
            <a:r>
              <a:rPr lang="en-US" dirty="0" smtClean="0"/>
              <a:t>Ex-situ conservation</a:t>
            </a:r>
          </a:p>
          <a:p>
            <a:r>
              <a:rPr lang="en-US" dirty="0" smtClean="0"/>
              <a:t>Ex-situ culture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59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8218" y="304800"/>
            <a:ext cx="83820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Important Agencies Handling Conservation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81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World Conservation Monitoring Center (WCMC, UK) Collaborative with UNEP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World Conservation Union (IUCN-Switzerland)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Worldwide Fund for Nature (WWF)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FAO Commission on Plant Genetic Resources (FAO)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International Board for Plant Genetic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07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Methods for maintained of biodiversity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83465" y="2475964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Red Data Book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Endangered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Vulnerable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Rare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9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2</TotalTime>
  <Words>276</Words>
  <Application>Microsoft Office PowerPoint</Application>
  <PresentationFormat>Widescreen</PresentationFormat>
  <Paragraphs>51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Tw Cen MT</vt:lpstr>
      <vt:lpstr>Wingdings</vt:lpstr>
      <vt:lpstr>Droplet</vt:lpstr>
      <vt:lpstr>PowerPoint Presentation</vt:lpstr>
      <vt:lpstr>Plant Biodiversity M A Baset Mia Department of Crop Botany BSMRAU, Gazipur Bangladesh</vt:lpstr>
      <vt:lpstr>PowerPoint Presentation</vt:lpstr>
      <vt:lpstr>PowerPoint Presentation</vt:lpstr>
      <vt:lpstr>PowerPoint Presentation</vt:lpstr>
      <vt:lpstr>PowerPoint Presentation</vt:lpstr>
      <vt:lpstr>Types of Biodiversity </vt:lpstr>
      <vt:lpstr>Measuring of Biodiversity</vt:lpstr>
      <vt:lpstr>Importance / Value of Biodiversity</vt:lpstr>
      <vt:lpstr>Causes of Biodiversity Loss</vt:lpstr>
      <vt:lpstr>PowerPoint Presentation</vt:lpstr>
      <vt:lpstr>How to conserve biodiversity</vt:lpstr>
      <vt:lpstr>Important Agencies Handling Conservation</vt:lpstr>
      <vt:lpstr>Methods for maintained of biodiversity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Baset</dc:creator>
  <cp:lastModifiedBy>Baset</cp:lastModifiedBy>
  <cp:revision>1</cp:revision>
  <dcterms:created xsi:type="dcterms:W3CDTF">2020-01-27T15:19:09Z</dcterms:created>
  <dcterms:modified xsi:type="dcterms:W3CDTF">2020-01-27T15:21:45Z</dcterms:modified>
</cp:coreProperties>
</file>